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300" r:id="rId3"/>
    <p:sldId id="305" r:id="rId4"/>
    <p:sldId id="301" r:id="rId5"/>
    <p:sldId id="302" r:id="rId6"/>
    <p:sldId id="306" r:id="rId7"/>
    <p:sldId id="307" r:id="rId8"/>
    <p:sldId id="308" r:id="rId9"/>
    <p:sldId id="309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C53"/>
    <a:srgbClr val="DC6140"/>
    <a:srgbClr val="7ECFCE"/>
    <a:srgbClr val="993300"/>
    <a:srgbClr val="A20000"/>
    <a:srgbClr val="A40000"/>
    <a:srgbClr val="9E0000"/>
    <a:srgbClr val="C7450B"/>
    <a:srgbClr val="E24E0C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38" autoAdjust="0"/>
    <p:restoredTop sz="96182" autoAdjust="0"/>
  </p:normalViewPr>
  <p:slideViewPr>
    <p:cSldViewPr snapToGrid="0">
      <p:cViewPr>
        <p:scale>
          <a:sx n="75" d="100"/>
          <a:sy n="75" d="100"/>
        </p:scale>
        <p:origin x="736" y="1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tags" Target="tags/tag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FDD8B18-A119-46F2-8811-666863706FD7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7E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10716A95-BED1-433B-898B-F52F6D451D41}"/>
              </a:ext>
            </a:extLst>
          </p:cNvPr>
          <p:cNvSpPr/>
          <p:nvPr userDrawn="1"/>
        </p:nvSpPr>
        <p:spPr>
          <a:xfrm>
            <a:off x="0" y="-3"/>
            <a:ext cx="12192000" cy="68579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952875" y="3616330"/>
            <a:ext cx="4286250" cy="558799"/>
          </a:xfrm>
          <a:prstGeom prst="roundRect">
            <a:avLst>
              <a:gd name="adj" fmla="val 37122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0F2C53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333750" y="2291769"/>
            <a:ext cx="5524500" cy="1324562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33750" y="4940892"/>
            <a:ext cx="55245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33750" y="5237163"/>
            <a:ext cx="5524500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E41A13CD-BF40-4140-A7D3-E8A5F7171F92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7E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70DD00E5-5845-4AAE-9B44-A74EE46581DC}"/>
              </a:ext>
            </a:extLst>
          </p:cNvPr>
          <p:cNvSpPr/>
          <p:nvPr userDrawn="1"/>
        </p:nvSpPr>
        <p:spPr>
          <a:xfrm>
            <a:off x="0" y="-3"/>
            <a:ext cx="12192000" cy="68579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495892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497008" y="35532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=""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=""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="" xmlns:a16="http://schemas.microsoft.com/office/drawing/2014/main" id="{4748549B-DC70-4CA1-A4DB-4AF571771BA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rgbClr val="7E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0F8D3368-31F4-460C-BF8E-17774A143108}"/>
              </a:ext>
            </a:extLst>
          </p:cNvPr>
          <p:cNvSpPr/>
          <p:nvPr userDrawn="1"/>
        </p:nvSpPr>
        <p:spPr>
          <a:xfrm>
            <a:off x="0" y="-3"/>
            <a:ext cx="12192000" cy="68579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2344078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4843197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=""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1080" y="4506039"/>
            <a:ext cx="2529842" cy="296271"/>
          </a:xfrm>
          <a:prstGeom prst="roundRect">
            <a:avLst>
              <a:gd name="adj" fmla="val 37243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accent5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=""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2019/12/19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=""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=""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="" xmlns:a16="http://schemas.microsoft.com/office/drawing/2014/main" id="{6561EDDE-FF06-44EE-BB8E-2B267A9F1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7542" y="2766719"/>
            <a:ext cx="6656916" cy="1324562"/>
          </a:xfrm>
        </p:spPr>
        <p:txBody>
          <a:bodyPr>
            <a:noAutofit/>
          </a:bodyPr>
          <a:lstStyle/>
          <a:p>
            <a:r>
              <a:rPr lang="zh-CN" altLang="en-US" sz="8000" dirty="0" smtClean="0">
                <a:solidFill>
                  <a:schemeClr val="tx1"/>
                </a:solidFill>
              </a:rPr>
              <a:t>隐 藏 的 意 识</a:t>
            </a:r>
            <a:endParaRPr lang="zh-CN" altLang="en-US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chemeClr val="accent1">
                <a:lumMod val="75000"/>
              </a:schemeClr>
            </a:gs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59466" y="2551837"/>
            <a:ext cx="8873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dirty="0" smtClean="0">
                <a:solidFill>
                  <a:srgbClr val="0F2C53"/>
                </a:solidFill>
              </a:rPr>
              <a:t>恋爱初期的情侣</a:t>
            </a:r>
            <a:endParaRPr kumimoji="1" lang="en-US" altLang="zh-CN" sz="5400" dirty="0" smtClean="0">
              <a:solidFill>
                <a:srgbClr val="0F2C53"/>
              </a:solidFill>
            </a:endParaRPr>
          </a:p>
          <a:p>
            <a:pPr algn="ctr"/>
            <a:r>
              <a:rPr kumimoji="1" lang="zh-CN" altLang="en-US" sz="5400" dirty="0" smtClean="0">
                <a:solidFill>
                  <a:srgbClr val="0F2C53"/>
                </a:solidFill>
              </a:rPr>
              <a:t>去看恐怖片，坐过山车 </a:t>
            </a:r>
            <a:endParaRPr kumimoji="1" lang="zh-CN" altLang="en-US" sz="5400" dirty="0">
              <a:solidFill>
                <a:srgbClr val="0F2C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1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75000"/>
              </a:schemeClr>
            </a:gs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6666" y="1535838"/>
            <a:ext cx="4995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dirty="0" smtClean="0">
                <a:solidFill>
                  <a:srgbClr val="0F2C53"/>
                </a:solidFill>
              </a:rPr>
              <a:t>错误归因效应</a:t>
            </a:r>
            <a:endParaRPr kumimoji="1" lang="zh-CN" altLang="en-US" sz="5400" dirty="0">
              <a:solidFill>
                <a:srgbClr val="0F2C5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0661" y="3098800"/>
            <a:ext cx="9618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 smtClean="0"/>
              <a:t>过往的经历对你产生的影响会成为当下正在发生的事件的结果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23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75000"/>
              </a:schemeClr>
            </a:gs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91466" y="1603570"/>
            <a:ext cx="463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dirty="0" smtClean="0">
                <a:solidFill>
                  <a:srgbClr val="0F2C53"/>
                </a:solidFill>
              </a:rPr>
              <a:t>两种思考方式</a:t>
            </a:r>
            <a:endParaRPr kumimoji="1" lang="en-US" altLang="zh-CN" sz="5400" dirty="0" smtClean="0">
              <a:solidFill>
                <a:srgbClr val="0F2C53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52330" y="3386666"/>
            <a:ext cx="4148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 smtClean="0"/>
              <a:t>主观思考</a:t>
            </a:r>
            <a:endParaRPr kumimoji="1" lang="en-US" altLang="zh-CN" sz="4800" dirty="0" smtClean="0"/>
          </a:p>
          <a:p>
            <a:pPr algn="ctr"/>
            <a:endParaRPr kumimoji="1" lang="en-US" altLang="zh-CN" sz="4800" dirty="0" smtClean="0"/>
          </a:p>
          <a:p>
            <a:pPr algn="ctr"/>
            <a:r>
              <a:rPr kumimoji="1" lang="zh-CN" altLang="en-US" sz="4800" dirty="0" smtClean="0"/>
              <a:t>潜意识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7285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75000"/>
              </a:schemeClr>
            </a:gs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48000" y="31058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zh-CN" altLang="en-US" sz="5400" dirty="0" smtClean="0">
                <a:solidFill>
                  <a:srgbClr val="0F2C53"/>
                </a:solidFill>
              </a:rPr>
              <a:t>潜意识从何而来？</a:t>
            </a:r>
            <a:endParaRPr kumimoji="1" lang="zh-CN" altLang="en-US" sz="5400" dirty="0">
              <a:solidFill>
                <a:srgbClr val="0F2C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75000"/>
              </a:schemeClr>
            </a:gs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8134" y="1839371"/>
            <a:ext cx="107357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dirty="0" smtClean="0">
                <a:solidFill>
                  <a:srgbClr val="0F2C53"/>
                </a:solidFill>
              </a:rPr>
              <a:t>出厂设置：婴儿能够识别面部表情</a:t>
            </a:r>
            <a:endParaRPr kumimoji="1" lang="en-US" altLang="zh-CN" sz="5400" dirty="0" smtClean="0">
              <a:solidFill>
                <a:srgbClr val="0F2C53"/>
              </a:solidFill>
            </a:endParaRPr>
          </a:p>
          <a:p>
            <a:pPr algn="ctr"/>
            <a:endParaRPr kumimoji="1" lang="en-US" altLang="zh-CN" sz="5400" dirty="0">
              <a:solidFill>
                <a:srgbClr val="0F2C53"/>
              </a:solidFill>
            </a:endParaRPr>
          </a:p>
          <a:p>
            <a:pPr algn="ctr"/>
            <a:r>
              <a:rPr kumimoji="1" lang="zh-CN" altLang="en-US" sz="5400" dirty="0" smtClean="0">
                <a:solidFill>
                  <a:srgbClr val="0F2C53"/>
                </a:solidFill>
              </a:rPr>
              <a:t>你的历史：诚实的对象</a:t>
            </a:r>
            <a:endParaRPr kumimoji="1" lang="en-US" altLang="zh-CN" sz="5400" dirty="0" smtClean="0">
              <a:solidFill>
                <a:srgbClr val="0F2C53"/>
              </a:solidFill>
            </a:endParaRPr>
          </a:p>
          <a:p>
            <a:pPr algn="ctr"/>
            <a:endParaRPr kumimoji="1" lang="zh-CN" altLang="en-US" sz="5400" dirty="0">
              <a:solidFill>
                <a:srgbClr val="0F2C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2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75000"/>
              </a:schemeClr>
            </a:gs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48000" y="24454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zh-CN" altLang="en-US" sz="5400" dirty="0" smtClean="0">
                <a:solidFill>
                  <a:srgbClr val="0F2C53"/>
                </a:solidFill>
              </a:rPr>
              <a:t>协作</a:t>
            </a:r>
            <a:r>
              <a:rPr kumimoji="1" lang="en-US" altLang="zh-CN" sz="5400" dirty="0" smtClean="0">
                <a:solidFill>
                  <a:srgbClr val="0F2C53"/>
                </a:solidFill>
              </a:rPr>
              <a:t>&amp;&amp;</a:t>
            </a:r>
            <a:r>
              <a:rPr kumimoji="1" lang="zh-CN" altLang="en-US" sz="5400" dirty="0" smtClean="0">
                <a:solidFill>
                  <a:srgbClr val="0F2C53"/>
                </a:solidFill>
              </a:rPr>
              <a:t>指挥</a:t>
            </a:r>
            <a:endParaRPr kumimoji="1" lang="zh-CN" altLang="en-US" sz="5400" dirty="0">
              <a:solidFill>
                <a:srgbClr val="0F2C53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1468" y="3725337"/>
            <a:ext cx="9889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 smtClean="0"/>
              <a:t>计算机</a:t>
            </a:r>
            <a:endParaRPr kumimoji="1" lang="en-US" altLang="zh-CN" sz="4800" dirty="0" smtClean="0"/>
          </a:p>
          <a:p>
            <a:pPr algn="ctr"/>
            <a:r>
              <a:rPr kumimoji="1" lang="zh-CN" altLang="en-US" sz="4800" dirty="0" smtClean="0"/>
              <a:t>清华生 湖南辣椒 河北井盖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54976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accent1">
                <a:lumMod val="75000"/>
              </a:schemeClr>
            </a:gs>
            <a:gs pos="0">
              <a:schemeClr val="accent1">
                <a:lumMod val="5000"/>
                <a:lumOff val="95000"/>
              </a:schemeClr>
            </a:gs>
            <a:gs pos="58000">
              <a:schemeClr val="accent1">
                <a:lumMod val="45000"/>
                <a:lumOff val="55000"/>
              </a:schemeClr>
            </a:gs>
            <a:gs pos="8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05667" y="3105835"/>
            <a:ext cx="6180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5400" dirty="0" smtClean="0">
                <a:solidFill>
                  <a:srgbClr val="0F2C53"/>
                </a:solidFill>
              </a:rPr>
              <a:t>缺陷：思维“偷懒”</a:t>
            </a:r>
            <a:endParaRPr kumimoji="1" lang="zh-CN" altLang="en-US" sz="5400" dirty="0">
              <a:solidFill>
                <a:srgbClr val="0F2C53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05673" y="4419600"/>
            <a:ext cx="543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 smtClean="0"/>
              <a:t>地铁是怎样掉头的？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728292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975" y="270934"/>
            <a:ext cx="4383948" cy="63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30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b00a66c0-960e-45d4-9853-c26d667c83a7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DCBCA"/>
      </a:accent1>
      <a:accent2>
        <a:srgbClr val="CB9F6F"/>
      </a:accent2>
      <a:accent3>
        <a:srgbClr val="3EA592"/>
      </a:accent3>
      <a:accent4>
        <a:srgbClr val="EDE878"/>
      </a:accent4>
      <a:accent5>
        <a:srgbClr val="0F2C53"/>
      </a:accent5>
      <a:accent6>
        <a:srgbClr val="5E5F61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7DCBCA"/>
    </a:accent1>
    <a:accent2>
      <a:srgbClr val="CB9F6F"/>
    </a:accent2>
    <a:accent3>
      <a:srgbClr val="3EA592"/>
    </a:accent3>
    <a:accent4>
      <a:srgbClr val="EDE878"/>
    </a:accent4>
    <a:accent5>
      <a:srgbClr val="0F2C53"/>
    </a:accent5>
    <a:accent6>
      <a:srgbClr val="5E5F61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171</TotalTime>
  <Words>85</Words>
  <Application>Microsoft Macintosh PowerPoint</Application>
  <PresentationFormat>宽屏</PresentationFormat>
  <Paragraphs>18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Calibri</vt:lpstr>
      <vt:lpstr>宋体</vt:lpstr>
      <vt:lpstr>微软雅黑</vt:lpstr>
      <vt:lpstr>Arial</vt:lpstr>
      <vt:lpstr>主题5</vt:lpstr>
      <vt:lpstr>隐 藏 的 意 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www.51pptmoban.com</dc:title>
  <dc:creator>iSlide</dc:creator>
  <cp:keywords>51PPT模板网</cp:keywords>
  <cp:lastModifiedBy>928050464@qq.com</cp:lastModifiedBy>
  <cp:revision>20</cp:revision>
  <cp:lastPrinted>2018-07-30T16:00:00Z</cp:lastPrinted>
  <dcterms:created xsi:type="dcterms:W3CDTF">2018-07-30T16:00:00Z</dcterms:created>
  <dcterms:modified xsi:type="dcterms:W3CDTF">2019-12-19T15:10:44Z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